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233" r:id="rId1"/>
    <p:sldMasterId id="2147484245" r:id="rId2"/>
  </p:sldMasterIdLst>
  <p:notesMasterIdLst>
    <p:notesMasterId r:id="rId10"/>
  </p:notesMasterIdLst>
  <p:handoutMasterIdLst>
    <p:handoutMasterId r:id="rId11"/>
  </p:handoutMasterIdLst>
  <p:sldIdLst>
    <p:sldId id="430" r:id="rId3"/>
    <p:sldId id="318" r:id="rId4"/>
    <p:sldId id="471" r:id="rId5"/>
    <p:sldId id="472" r:id="rId6"/>
    <p:sldId id="473" r:id="rId7"/>
    <p:sldId id="474" r:id="rId8"/>
    <p:sldId id="475" r:id="rId9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ECFF"/>
    <a:srgbClr val="66CCFF"/>
    <a:srgbClr val="FFFF66"/>
    <a:srgbClr val="B2F0DD"/>
    <a:srgbClr val="CC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87" autoAdjust="0"/>
  </p:normalViewPr>
  <p:slideViewPr>
    <p:cSldViewPr snapToObjects="1"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950B1FB5-125C-4900-95F1-2E2E9B5495CA}" type="datetime1">
              <a:rPr lang="en-US"/>
              <a:pPr>
                <a:defRPr/>
              </a:pPr>
              <a:t>4/11/2023</a:t>
            </a:fld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6FDD282D-D5CA-4334-823E-25589193D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55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03396-02D2-4D8A-96DC-EAA6CFAF00C4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FB6FB-2730-496F-A094-94C67999E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46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42B5C7-AB45-4537-B522-62FCAE1E72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62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4EACB7DF-7200-4F0C-843F-0D34BF2045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2C58A070-A925-41E6-9EB4-FFD25C5493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B49A09B6-F1DB-466E-B532-72D2A72DF2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4A969F-7442-4258-AABC-81D7F1BB1A3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4EACB7DF-7200-4F0C-843F-0D34BF2045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2C58A070-A925-41E6-9EB4-FFD25C5493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B49A09B6-F1DB-466E-B532-72D2A72DF2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4A969F-7442-4258-AABC-81D7F1BB1A3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222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4EACB7DF-7200-4F0C-843F-0D34BF2045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2C58A070-A925-41E6-9EB4-FFD25C5493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B49A09B6-F1DB-466E-B532-72D2A72DF2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4A969F-7442-4258-AABC-81D7F1BB1A3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922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4EACB7DF-7200-4F0C-843F-0D34BF2045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2C58A070-A925-41E6-9EB4-FFD25C5493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B49A09B6-F1DB-466E-B532-72D2A72DF2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4A969F-7442-4258-AABC-81D7F1BB1A3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817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4EACB7DF-7200-4F0C-843F-0D34BF2045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2C58A070-A925-41E6-9EB4-FFD25C5493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B49A09B6-F1DB-466E-B532-72D2A72DF2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4A969F-7442-4258-AABC-81D7F1BB1A3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90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4EACB7DF-7200-4F0C-843F-0D34BF2045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2C58A070-A925-41E6-9EB4-FFD25C5493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B49A09B6-F1DB-466E-B532-72D2A72DF2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4A969F-7442-4258-AABC-81D7F1BB1A3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765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D3016344-96A1-4E07-B79E-71A57E59355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98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95670E95-3525-480A-84F4-04E4BFE9B6B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397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C524DA97-C009-46E8-A236-1DEE82919F9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75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997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7044D-5CAB-44AF-A988-606EEDAF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AB111-F024-40BC-9490-7678FF100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3C2D2-C85C-4AE3-82FC-FF6338150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B2CECDC-CAB0-4707-9CB9-9E349FC642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812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09578"/>
            <a:ext cx="8229602" cy="485772"/>
          </a:xfrm>
        </p:spPr>
        <p:txBody>
          <a:bodyPr tIns="0" bIns="0" anchor="ctr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946150"/>
            <a:ext cx="8229600" cy="349250"/>
          </a:xfrm>
        </p:spPr>
        <p:txBody>
          <a:bodyPr anchor="ctr" anchorCtr="0">
            <a:normAutofit/>
          </a:bodyPr>
          <a:lstStyle>
            <a:lvl1pPr>
              <a:lnSpc>
                <a:spcPct val="100000"/>
              </a:lnSpc>
              <a:defRPr sz="1600" b="1" i="0" cap="all" spc="3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752600"/>
            <a:ext cx="8229600" cy="4146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AA3A104-7EBA-4EFF-B054-A00E9FFBB67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D2C4925-4F6F-4C4B-8894-A3DFA3FE77C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9EB51-CCBA-4D50-8AE1-F709ACC57BD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45914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WA Slide Master.jpg">
            <a:extLst>
              <a:ext uri="{FF2B5EF4-FFF2-40B4-BE49-F238E27FC236}">
                <a16:creationId xmlns:a16="http://schemas.microsoft.com/office/drawing/2014/main" id="{CFF4087E-F41D-4F26-977A-B7AB1D5B18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6248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47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AC307D91-0300-4715-92D1-441831D0BBF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002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AA8219B6-0F50-4F35-8726-01AF5A0AECA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782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6A43851B-4E3E-46DC-9AE8-573FF6E0C19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1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025F4BA3-7DFA-4252-9535-16018629B41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93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8156228D-D7F5-448C-A730-B79487825FE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3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6F197A74-2796-4FAA-B7B2-55E3A63F73F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142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2DCD9498-44A2-430A-BA05-CAF81B0ED56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31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FAB437D1-4982-4ED8-8ADA-DBFEA7F9543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748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DWS Slide Pages1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921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>
            <a:extLst>
              <a:ext uri="{FF2B5EF4-FFF2-40B4-BE49-F238E27FC236}">
                <a16:creationId xmlns:a16="http://schemas.microsoft.com/office/drawing/2014/main" id="{383A7FD5-2394-4F84-A0C4-0383CAD218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5413"/>
            <a:ext cx="91440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995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pitchFamily="-108" charset="-128"/>
          <a:cs typeface="ＭＳ Ｐゴシック" pitchFamily="-10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/>
          <a:ea typeface="ＭＳ Ｐゴシック" pitchFamily="-10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ＭＳ Ｐゴシック" pitchFamily="-10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ＭＳ Ｐゴシック" pitchFamily="-10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akandac@dws.gov.z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dwa.gov.za/rdm/WRCS/default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6" y="11079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5534"/>
            <a:ext cx="9144000" cy="2110666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CLASSIFICATION OF SIGNIFICANT WATER RESOURCES AND DETERMINATION OF RESOURCE QUALITY OBJECTIVES IN THE USUTU TO MHLATHUZE CATCHMENT </a:t>
            </a:r>
            <a:r>
              <a:rPr lang="en-US" altLang="en-US" sz="1800" b="1" dirty="0"/>
              <a:t>(WP11387)</a:t>
            </a:r>
            <a:br>
              <a:rPr lang="en-US" sz="1800" b="1" dirty="0">
                <a:latin typeface="+mj-lt"/>
              </a:rPr>
            </a:br>
            <a:r>
              <a:rPr lang="en-US" sz="1800" b="1" dirty="0">
                <a:latin typeface="+mj-lt"/>
              </a:rPr>
              <a:t>BACKGROUND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1860" y="4020766"/>
            <a:ext cx="7326604" cy="488354"/>
          </a:xfrm>
        </p:spPr>
        <p:txBody>
          <a:bodyPr/>
          <a:lstStyle/>
          <a:p>
            <a:r>
              <a:rPr lang="en-US" sz="2000" b="1" dirty="0">
                <a:solidFill>
                  <a:srgbClr val="FFFF00"/>
                </a:solidFill>
              </a:rPr>
              <a:t>PROJECT STEERING COMMITTEE  MEETING 4: </a:t>
            </a:r>
            <a:r>
              <a:rPr lang="en-ZA" sz="2000" b="1" dirty="0">
                <a:solidFill>
                  <a:srgbClr val="FFFF00"/>
                </a:solidFill>
              </a:rPr>
              <a:t>13 APRIL 2023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375CAC-4A4C-4834-B63B-56A44F6F5F7E}"/>
              </a:ext>
            </a:extLst>
          </p:cNvPr>
          <p:cNvSpPr txBox="1"/>
          <p:nvPr/>
        </p:nvSpPr>
        <p:spPr>
          <a:xfrm>
            <a:off x="32426" y="3048000"/>
            <a:ext cx="3016250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nas" charset="0"/>
                <a:cs typeface="Gill Snas" charset="0"/>
              </a:rPr>
              <a:t>Presentation by:</a:t>
            </a:r>
          </a:p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nas" charset="0"/>
                <a:cs typeface="Gill Snas" charset="0"/>
              </a:rPr>
              <a:t>Koleka Makanda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nas" charset="0"/>
              <a:cs typeface="Gill Sn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536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>
            <a:extLst>
              <a:ext uri="{FF2B5EF4-FFF2-40B4-BE49-F238E27FC236}">
                <a16:creationId xmlns:a16="http://schemas.microsoft.com/office/drawing/2014/main" id="{1DECBC7F-BDB6-48BE-BAAD-B77796E0A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762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/>
              <a:t>PURPOSE</a:t>
            </a:r>
            <a:endParaRPr kumimoji="0" lang="en-ZA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C947E5-B731-4B2A-96EB-845EFF6D166E}"/>
              </a:ext>
            </a:extLst>
          </p:cNvPr>
          <p:cNvSpPr/>
          <p:nvPr/>
        </p:nvSpPr>
        <p:spPr>
          <a:xfrm>
            <a:off x="304800" y="1340768"/>
            <a:ext cx="7808913" cy="25299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marR="0" lvl="0" indent="-45720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To provide background to the study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To provide progress to date on the study in the Usutu to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Mhlathuze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 Catchment</a:t>
            </a: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>
            <a:extLst>
              <a:ext uri="{FF2B5EF4-FFF2-40B4-BE49-F238E27FC236}">
                <a16:creationId xmlns:a16="http://schemas.microsoft.com/office/drawing/2014/main" id="{1DECBC7F-BDB6-48BE-BAAD-B77796E0A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194683"/>
            <a:ext cx="762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ＭＳ Ｐゴシック" charset="0"/>
                <a:cs typeface="Arial" panose="020B0604020202020204" pitchFamily="34" charset="0"/>
              </a:rPr>
              <a:t>BACKGROUND</a:t>
            </a:r>
            <a:endParaRPr kumimoji="0" lang="en-ZA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C947E5-B731-4B2A-96EB-845EFF6D166E}"/>
              </a:ext>
            </a:extLst>
          </p:cNvPr>
          <p:cNvSpPr/>
          <p:nvPr/>
        </p:nvSpPr>
        <p:spPr>
          <a:xfrm>
            <a:off x="304800" y="1340768"/>
            <a:ext cx="780891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marR="0" lvl="0" indent="-45720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2CC0EEF-2690-4966-91A8-DED6D744B725}"/>
              </a:ext>
            </a:extLst>
          </p:cNvPr>
          <p:cNvSpPr txBox="1">
            <a:spLocks/>
          </p:cNvSpPr>
          <p:nvPr/>
        </p:nvSpPr>
        <p:spPr>
          <a:xfrm>
            <a:off x="656911" y="620688"/>
            <a:ext cx="8003232" cy="5616624"/>
          </a:xfrm>
          <a:prstGeom prst="rect">
            <a:avLst/>
          </a:prstGeom>
          <a:solidFill>
            <a:sysClr val="window" lastClr="FFFFFF"/>
          </a:solidFill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base" latinLnBrk="0" hangingPunct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30 months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project; </a:t>
            </a: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from December 2021 to May 2024 </a:t>
            </a:r>
          </a:p>
          <a:p>
            <a:pPr marL="342900" marR="0" lvl="0" indent="-342900" algn="just" defTabSz="457200" rtl="0" eaLnBrk="1" fontAlgn="base" latinLnBrk="0" hangingPunct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Output:  </a:t>
            </a:r>
          </a:p>
          <a:p>
            <a:pPr marL="457200" marR="0" lvl="1" indent="0" algn="just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Water Resource Classes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 describe what state the water resources need to be in to satisfy beneficial use. </a:t>
            </a:r>
          </a:p>
          <a:p>
            <a:pPr marL="457200" marR="0" lvl="1" indent="0" algn="just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0000"/>
              <a:buFont typeface="Courier New" panose="02070309020205020404" pitchFamily="49" charset="0"/>
              <a:buChar char="o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457200" marR="0" lvl="1" indent="0" algn="just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0000"/>
              <a:buFont typeface="Courier New" panose="02070309020205020404" pitchFamily="49" charset="0"/>
              <a:buChar char="o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457200" marR="0" lvl="1" indent="0" algn="just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0000"/>
              <a:buFont typeface="Courier New" panose="02070309020205020404" pitchFamily="49" charset="0"/>
              <a:buChar char="o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457200" marR="0" lvl="1" indent="0" algn="just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0000"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457200" marR="0" lvl="1" indent="0" algn="just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0000"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742950" marR="0" lvl="1" indent="-285750" algn="just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Resource Quality Objectives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 conditions which should be met in the receiving water resource. Give effect to the implementation of the classes.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RQOs </a:t>
            </a: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 statements about:</a:t>
            </a:r>
          </a:p>
          <a:p>
            <a:pPr marL="857250" marR="0" lvl="2" indent="0" algn="just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- what the </a:t>
            </a:r>
            <a:r>
              <a:rPr kumimoji="0" lang="en-ZA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quantity</a:t>
            </a: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of the water should be (water level, pattern, timing)</a:t>
            </a:r>
          </a:p>
          <a:p>
            <a:pPr marL="857250" marR="0" lvl="2" indent="0" algn="just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- what the </a:t>
            </a:r>
            <a:r>
              <a:rPr kumimoji="0" lang="en-ZA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water quality </a:t>
            </a: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should be (physical, chemical and biological</a:t>
            </a:r>
          </a:p>
          <a:p>
            <a:pPr marL="857250" marR="0" lvl="2" indent="0" algn="just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- what the condition of the </a:t>
            </a:r>
            <a:r>
              <a:rPr kumimoji="0" lang="en-ZA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instream and riparian habitat </a:t>
            </a: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should be</a:t>
            </a:r>
          </a:p>
          <a:p>
            <a:pPr marL="857250" marR="0" lvl="2" indent="0" algn="just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- what the condition of the </a:t>
            </a:r>
            <a:r>
              <a:rPr kumimoji="0" lang="en-ZA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biota</a:t>
            </a: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should be. </a:t>
            </a:r>
          </a:p>
          <a:p>
            <a:pPr marL="742950" marR="0" lvl="1" indent="-285750" algn="just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0000"/>
              <a:buFont typeface="Courier New" panose="02070309020205020404" pitchFamily="49" charset="0"/>
              <a:buChar char="o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846471-FA39-4086-83C3-B8A26F162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167" y="1727782"/>
            <a:ext cx="6307666" cy="18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064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C947E5-B731-4B2A-96EB-845EFF6D166E}"/>
              </a:ext>
            </a:extLst>
          </p:cNvPr>
          <p:cNvSpPr/>
          <p:nvPr/>
        </p:nvSpPr>
        <p:spPr>
          <a:xfrm>
            <a:off x="304800" y="1340768"/>
            <a:ext cx="780891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marR="0" lvl="0" indent="-45720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CAD2B92B-BBC8-4AFB-ABEE-0CA8E8649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3" y="74948"/>
            <a:ext cx="6154687" cy="670810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BF5985-5A97-4E08-90C5-97D4CD2154BA}"/>
              </a:ext>
            </a:extLst>
          </p:cNvPr>
          <p:cNvSpPr txBox="1"/>
          <p:nvPr/>
        </p:nvSpPr>
        <p:spPr>
          <a:xfrm>
            <a:off x="6588224" y="7184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STUDY AREA</a:t>
            </a:r>
            <a:endParaRPr lang="en-ZA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3202E35-E0F9-468A-8AF7-E4DA195109EB}"/>
              </a:ext>
            </a:extLst>
          </p:cNvPr>
          <p:cNvSpPr txBox="1">
            <a:spLocks/>
          </p:cNvSpPr>
          <p:nvPr/>
        </p:nvSpPr>
        <p:spPr>
          <a:xfrm>
            <a:off x="5940152" y="1735480"/>
            <a:ext cx="3322712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Usutu - </a:t>
            </a:r>
            <a:r>
              <a:rPr kumimoji="0" lang="en-ZA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Mhlatuze</a:t>
            </a: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Catchments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Mhlatuze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W1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Mfolozi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 W2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Mkuze/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Hluhluwe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W3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Pongola, W4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Usutu, W5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W7 catchment. 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ZA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173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>
            <a:extLst>
              <a:ext uri="{FF2B5EF4-FFF2-40B4-BE49-F238E27FC236}">
                <a16:creationId xmlns:a16="http://schemas.microsoft.com/office/drawing/2014/main" id="{1DECBC7F-BDB6-48BE-BAAD-B77796E0A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7620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STUDY PROCESS &amp; PROGRESS</a:t>
            </a:r>
            <a:endParaRPr kumimoji="0" lang="en-ZA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C947E5-B731-4B2A-96EB-845EFF6D166E}"/>
              </a:ext>
            </a:extLst>
          </p:cNvPr>
          <p:cNvSpPr/>
          <p:nvPr/>
        </p:nvSpPr>
        <p:spPr>
          <a:xfrm>
            <a:off x="304800" y="1340768"/>
            <a:ext cx="780891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marR="0" lvl="0" indent="-45720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1E33D7F-85C1-4CC3-9659-D5146FD15B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838264"/>
              </p:ext>
            </p:extLst>
          </p:nvPr>
        </p:nvGraphicFramePr>
        <p:xfrm>
          <a:off x="304800" y="1124744"/>
          <a:ext cx="8534401" cy="4392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753">
                  <a:extLst>
                    <a:ext uri="{9D8B030D-6E8A-4147-A177-3AD203B41FA5}">
                      <a16:colId xmlns:a16="http://schemas.microsoft.com/office/drawing/2014/main" val="1350035811"/>
                    </a:ext>
                  </a:extLst>
                </a:gridCol>
                <a:gridCol w="5399631">
                  <a:extLst>
                    <a:ext uri="{9D8B030D-6E8A-4147-A177-3AD203B41FA5}">
                      <a16:colId xmlns:a16="http://schemas.microsoft.com/office/drawing/2014/main" val="2956103497"/>
                    </a:ext>
                  </a:extLst>
                </a:gridCol>
                <a:gridCol w="1785459">
                  <a:extLst>
                    <a:ext uri="{9D8B030D-6E8A-4147-A177-3AD203B41FA5}">
                      <a16:colId xmlns:a16="http://schemas.microsoft.com/office/drawing/2014/main" val="1163515877"/>
                    </a:ext>
                  </a:extLst>
                </a:gridCol>
                <a:gridCol w="825558">
                  <a:extLst>
                    <a:ext uri="{9D8B030D-6E8A-4147-A177-3AD203B41FA5}">
                      <a16:colId xmlns:a16="http://schemas.microsoft.com/office/drawing/2014/main" val="1867951372"/>
                    </a:ext>
                  </a:extLst>
                </a:gridCol>
              </a:tblGrid>
              <a:tr h="67360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</a:p>
                  </a:txBody>
                  <a:tcPr marL="72000" marR="9525" marT="0" marB="0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Delineate Integrated Units of Analysis (IUAs) and Resource Units (RUs) and describe the status quo</a:t>
                      </a:r>
                    </a:p>
                  </a:txBody>
                  <a:tcPr marL="72000" marR="9525" marT="0" marB="0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Completed</a:t>
                      </a:r>
                    </a:p>
                  </a:txBody>
                  <a:tcPr marL="72000" marR="9525" marT="0" marB="0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r>
                        <a:rPr lang="en-ZA" sz="1800" dirty="0"/>
                        <a:t> 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Stakeholder Engagement (In progress)</a:t>
                      </a:r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358"/>
                  </a:ext>
                </a:extLst>
              </a:tr>
              <a:tr h="512223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2</a:t>
                      </a:r>
                    </a:p>
                  </a:txBody>
                  <a:tcPr marL="72000" marR="9525" marT="0" marB="0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Prioritise RUs and select study sites</a:t>
                      </a:r>
                    </a:p>
                  </a:txBody>
                  <a:tcPr marL="72000" marR="9525" marT="0" marB="0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Completed</a:t>
                      </a:r>
                    </a:p>
                  </a:txBody>
                  <a:tcPr marL="72000" marR="9525" marT="0" marB="0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33211"/>
                  </a:ext>
                </a:extLst>
              </a:tr>
              <a:tr h="67360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3</a:t>
                      </a:r>
                    </a:p>
                  </a:txBody>
                  <a:tcPr marL="72000" marR="9525" marT="0" marB="0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Quantify Basic Human Needs (BHN) and Ecological Water Requirements (EWRs)</a:t>
                      </a:r>
                    </a:p>
                  </a:txBody>
                  <a:tcPr marL="72000" marR="9525" marT="0" marB="0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Completed</a:t>
                      </a:r>
                    </a:p>
                  </a:txBody>
                  <a:tcPr marL="72000" marR="9525" marT="0" marB="0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421046"/>
                  </a:ext>
                </a:extLst>
              </a:tr>
              <a:tr h="67360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4</a:t>
                      </a:r>
                    </a:p>
                  </a:txBody>
                  <a:tcPr marL="72000" marR="9525" marT="0" marB="0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Identify and evaluate scenarios within the IWRM process</a:t>
                      </a:r>
                    </a:p>
                  </a:txBody>
                  <a:tcPr marL="72000" marR="9525" marT="0" marB="0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In progress</a:t>
                      </a:r>
                    </a:p>
                  </a:txBody>
                  <a:tcPr marL="72000" marR="9525" marT="0" marB="0" horzOverflow="overflow"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712277"/>
                  </a:ext>
                </a:extLst>
              </a:tr>
              <a:tr h="67360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5</a:t>
                      </a:r>
                    </a:p>
                  </a:txBody>
                  <a:tcPr marL="72000" marR="9525" marT="0" marB="0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Determine Water Resource Classes based on catchment configurations</a:t>
                      </a:r>
                    </a:p>
                  </a:txBody>
                  <a:tcPr marL="72000" marR="9525" marT="0" marB="0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In progress</a:t>
                      </a:r>
                    </a:p>
                  </a:txBody>
                  <a:tcPr marL="72000" marR="9525" marT="0" marB="0" horzOverflow="overflow"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266172"/>
                  </a:ext>
                </a:extLst>
              </a:tr>
              <a:tr h="67360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6</a:t>
                      </a:r>
                    </a:p>
                  </a:txBody>
                  <a:tcPr marL="72000" marR="9525" marT="0" marB="0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Determine RQOs and provide implementation information</a:t>
                      </a:r>
                    </a:p>
                  </a:txBody>
                  <a:tcPr marL="72000" marR="9525" marT="0" marB="0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Not yet started</a:t>
                      </a:r>
                    </a:p>
                  </a:txBody>
                  <a:tcPr marL="72000" marR="9525" marT="0" marB="0" horzOverflow="overflow"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747942"/>
                  </a:ext>
                </a:extLst>
              </a:tr>
              <a:tr h="512223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7</a:t>
                      </a:r>
                    </a:p>
                  </a:txBody>
                  <a:tcPr marL="72000" marR="9525" marT="0" marB="0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Gazette Water Resource Classes and RQOs</a:t>
                      </a:r>
                    </a:p>
                  </a:txBody>
                  <a:tcPr marL="72000" marR="9525" marT="0" marB="0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Not yet started</a:t>
                      </a:r>
                    </a:p>
                  </a:txBody>
                  <a:tcPr marL="72000" marR="9525" marT="0" marB="0" horzOverflow="overflow"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177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5795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>
            <a:extLst>
              <a:ext uri="{FF2B5EF4-FFF2-40B4-BE49-F238E27FC236}">
                <a16:creationId xmlns:a16="http://schemas.microsoft.com/office/drawing/2014/main" id="{1DECBC7F-BDB6-48BE-BAAD-B77796E0A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3649"/>
            <a:ext cx="762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ＭＳ Ｐゴシック" charset="0"/>
                <a:cs typeface="Arial" panose="020B0604020202020204" pitchFamily="34" charset="0"/>
              </a:rPr>
              <a:t>STAKEHOLDER ENGAGEMENT</a:t>
            </a:r>
            <a:endParaRPr kumimoji="0" lang="en-ZA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C947E5-B731-4B2A-96EB-845EFF6D166E}"/>
              </a:ext>
            </a:extLst>
          </p:cNvPr>
          <p:cNvSpPr/>
          <p:nvPr/>
        </p:nvSpPr>
        <p:spPr>
          <a:xfrm>
            <a:off x="304800" y="1340768"/>
            <a:ext cx="780891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marR="0" lvl="0" indent="-45720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2CC0EEF-2690-4966-91A8-DED6D744B725}"/>
              </a:ext>
            </a:extLst>
          </p:cNvPr>
          <p:cNvSpPr txBox="1">
            <a:spLocks/>
          </p:cNvSpPr>
          <p:nvPr/>
        </p:nvSpPr>
        <p:spPr>
          <a:xfrm>
            <a:off x="651016" y="548680"/>
            <a:ext cx="8188183" cy="5544616"/>
          </a:xfrm>
          <a:prstGeom prst="rect">
            <a:avLst/>
          </a:prstGeom>
          <a:solidFill>
            <a:sysClr val="window" lastClr="FFFFFF"/>
          </a:solidFill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kumimoji="0" lang="en-ZA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Public Meeting</a:t>
            </a: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04 May 2022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Purpose: Introduce the project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ZA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PSC 1</a:t>
            </a: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07 June 2022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Purpose: Task 2 - IUA Delineation and Status Quo description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ZA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TTG 1</a:t>
            </a: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03 Nov 2022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Purpose: Identification of water quality indicators for river RUs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ZA" sz="18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PSC 2</a:t>
            </a: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04 Nov 2022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Purpose: Task 3 – Quantification of EWRs and BHN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ZA" sz="1800" u="sng" dirty="0">
                <a:latin typeface="Arial" panose="020B0604020202020204" pitchFamily="34" charset="0"/>
                <a:cs typeface="Arial" panose="020B0604020202020204" pitchFamily="34" charset="0"/>
              </a:rPr>
              <a:t>PSC 3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: 02 Dec 2022</a:t>
            </a:r>
            <a:endParaRPr kumimoji="0" lang="en-ZA" sz="18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Purpose: Task 4 – Identification of scenarios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ZA" sz="1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ZA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PSC 4 : 13 April 2023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ZA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Purpose:  Task 4 </a:t>
            </a: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ZA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Present the consequences of operational scenarios within (IWRM)  and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</a:rPr>
              <a:t>Task </a:t>
            </a:r>
            <a:r>
              <a:rPr lang="en-GB" sz="18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5 </a:t>
            </a:r>
            <a:r>
              <a:rPr kumimoji="0" lang="en-ZA" sz="2000" b="0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1800" i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Provide proposed Classes and catchment configuration for discussion</a:t>
            </a:r>
            <a:endParaRPr kumimoji="0" lang="en-ZA" sz="20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855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>
            <a:extLst>
              <a:ext uri="{FF2B5EF4-FFF2-40B4-BE49-F238E27FC236}">
                <a16:creationId xmlns:a16="http://schemas.microsoft.com/office/drawing/2014/main" id="{1DECBC7F-BDB6-48BE-BAAD-B77796E0A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109" y="505036"/>
            <a:ext cx="762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C947E5-B731-4B2A-96EB-845EFF6D166E}"/>
              </a:ext>
            </a:extLst>
          </p:cNvPr>
          <p:cNvSpPr/>
          <p:nvPr/>
        </p:nvSpPr>
        <p:spPr>
          <a:xfrm>
            <a:off x="304800" y="1340768"/>
            <a:ext cx="780891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marR="0" lvl="0" indent="-45720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2CC0EEF-2690-4966-91A8-DED6D744B725}"/>
              </a:ext>
            </a:extLst>
          </p:cNvPr>
          <p:cNvSpPr txBox="1">
            <a:spLocks/>
          </p:cNvSpPr>
          <p:nvPr/>
        </p:nvSpPr>
        <p:spPr>
          <a:xfrm>
            <a:off x="683568" y="836712"/>
            <a:ext cx="8003232" cy="5616624"/>
          </a:xfrm>
          <a:prstGeom prst="rect">
            <a:avLst/>
          </a:prstGeom>
          <a:solidFill>
            <a:sysClr val="window" lastClr="FFFFFF"/>
          </a:solidFill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E7D8391-FFE7-493E-8F5E-4D17C6F73E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700639"/>
              </p:ext>
            </p:extLst>
          </p:nvPr>
        </p:nvGraphicFramePr>
        <p:xfrm>
          <a:off x="304800" y="1988840"/>
          <a:ext cx="8659689" cy="3782308"/>
        </p:xfrm>
        <a:graphic>
          <a:graphicData uri="http://schemas.openxmlformats.org/drawingml/2006/table">
            <a:tbl>
              <a:tblPr firstRow="1" bandRow="1"/>
              <a:tblGrid>
                <a:gridCol w="2303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7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5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25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2115">
                <a:tc gridSpan="4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/>
                        <a:t>Contacts:</a:t>
                      </a:r>
                    </a:p>
                    <a:p>
                      <a:endParaRPr lang="en-ZA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05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Email address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Telephone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92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 Koleka Makanda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makandac@dws.gov.za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012 336 8406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066-514-2662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93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 Mohlapa Sekoele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sekoelem@dws.gov.za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012 336 8329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082 809 5418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31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 Lebogang Matlala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matlalal@dws.gov.za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012 336 6707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082 884 5399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6417">
                <a:tc grid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ZA" sz="1600" b="1" dirty="0">
                        <a:latin typeface="Arial" panose="020B0604020202020204" pitchFamily="34" charset="0"/>
                        <a:cs typeface="Arial" panose="020B0604020202020204" pitchFamily="34" charset="0"/>
                        <a:hlinkClick r:id="rId4"/>
                      </a:endParaRPr>
                    </a:p>
                    <a:p>
                      <a:pPr algn="ctr"/>
                      <a:r>
                        <a:rPr lang="en-ZA" sz="1600" b="1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http://www.dws.gov.za/rdm/WRCS/default.aspx</a:t>
                      </a:r>
                      <a:endParaRPr lang="en-ZA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ZA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41991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O-BRANDED DHS &amp; DWS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482</Words>
  <Application>Microsoft Office PowerPoint</Application>
  <PresentationFormat>On-screen Show (4:3)</PresentationFormat>
  <Paragraphs>99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Courier New</vt:lpstr>
      <vt:lpstr>Gill Snas</vt:lpstr>
      <vt:lpstr>Wingdings</vt:lpstr>
      <vt:lpstr>2_Office Theme</vt:lpstr>
      <vt:lpstr>1_CO-BRANDED DHS &amp; DWS PRESENTATION</vt:lpstr>
      <vt:lpstr>CLASSIFICATION OF SIGNIFICANT WATER RESOURCES AND DETERMINATION OF RESOURCE QUALITY OBJECTIVES IN THE USUTU TO MHLATHUZE CATCHMENT (WP11387)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SIGNIFICANT WATER RESOURCES AND DETERMINATION OF RESOURCE QUALITY OBJECTIVES IN THE USUTU TO MHLATHUZE CATCHMENTS (WP11387) BACKGROUND</dc:title>
  <dc:creator>Sekoele Mohlapa</dc:creator>
  <cp:lastModifiedBy>Makanda Cornelia Koleka</cp:lastModifiedBy>
  <cp:revision>7</cp:revision>
  <dcterms:created xsi:type="dcterms:W3CDTF">2022-10-24T10:15:03Z</dcterms:created>
  <dcterms:modified xsi:type="dcterms:W3CDTF">2023-04-11T08:29:13Z</dcterms:modified>
</cp:coreProperties>
</file>